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0"/>
  </p:notesMasterIdLst>
  <p:sldIdLst>
    <p:sldId id="287" r:id="rId3"/>
    <p:sldId id="257" r:id="rId4"/>
    <p:sldId id="258" r:id="rId5"/>
    <p:sldId id="279" r:id="rId6"/>
    <p:sldId id="280" r:id="rId7"/>
    <p:sldId id="281" r:id="rId8"/>
    <p:sldId id="272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7"/>
            <p14:sldId id="257"/>
            <p14:sldId id="258"/>
            <p14:sldId id="279"/>
            <p14:sldId id="280"/>
            <p14:sldId id="281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E3"/>
    <a:srgbClr val="ED6F9C"/>
    <a:srgbClr val="A27DB6"/>
    <a:srgbClr val="5F95CF"/>
    <a:srgbClr val="FCC13F"/>
    <a:srgbClr val="F49C4E"/>
    <a:srgbClr val="37B398"/>
    <a:srgbClr val="EA4E34"/>
    <a:srgbClr val="C9D522"/>
    <a:srgbClr val="1B4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31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20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1137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25342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96173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24316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33269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56085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954261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86723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824190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762270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990372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30049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673871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915728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76969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95742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748263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68046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3321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669512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302664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71797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099373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325412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343223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118335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81540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822794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25284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880298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542482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5754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1193377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10127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158415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47660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94609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6207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4438712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B1</a:t>
            </a:r>
            <a:br>
              <a:rPr lang="pl-PL" dirty="0"/>
            </a:br>
            <a:r>
              <a:rPr lang="pl-PL" dirty="0" err="1"/>
              <a:t>future</a:t>
            </a:r>
            <a:r>
              <a:rPr lang="pl-PL" dirty="0"/>
              <a:t> </a:t>
            </a:r>
            <a:r>
              <a:rPr lang="pl-PL" dirty="0" err="1"/>
              <a:t>tenses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6272798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 a number of different ways to talk about the future in English.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use w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ill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 the future.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use </a:t>
            </a:r>
            <a:r>
              <a:rPr lang="es-MX" sz="2000" i="1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going</a:t>
            </a:r>
            <a:r>
              <a:rPr lang="es-MX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i="1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future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use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future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use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future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with </a:t>
            </a:r>
            <a:r>
              <a:rPr lang="es-MX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will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s-MX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going to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Noto Sans Symbols"/>
              <a:buNone/>
            </a:pP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</a:p>
        </p:txBody>
      </p:sp>
      <p:sp>
        <p:nvSpPr>
          <p:cNvPr id="7" name="Google Shape;65;p15">
            <a:extLst>
              <a:ext uri="{FF2B5EF4-FFF2-40B4-BE49-F238E27FC236}">
                <a16:creationId xmlns:a16="http://schemas.microsoft.com/office/drawing/2014/main" id="{5067D6EE-E558-4BE7-AB13-83E63E827A5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285AFA70-F88F-4DD8-B62D-DC33B1DCE9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162791"/>
              </p:ext>
            </p:extLst>
          </p:nvPr>
        </p:nvGraphicFramePr>
        <p:xfrm>
          <a:off x="332061" y="2667246"/>
          <a:ext cx="11172260" cy="217667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588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68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9301">
                  <a:extLst>
                    <a:ext uri="{9D8B030D-6E8A-4147-A177-3AD203B41FA5}">
                      <a16:colId xmlns:a16="http://schemas.microsoft.com/office/drawing/2014/main" val="3499143931"/>
                    </a:ext>
                  </a:extLst>
                </a:gridCol>
                <a:gridCol w="3397551">
                  <a:extLst>
                    <a:ext uri="{9D8B030D-6E8A-4147-A177-3AD203B41FA5}">
                      <a16:colId xmlns:a16="http://schemas.microsoft.com/office/drawing/2014/main" val="3347403571"/>
                    </a:ext>
                  </a:extLst>
                </a:gridCol>
              </a:tblGrid>
              <a:tr h="378353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will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going to</a:t>
                      </a:r>
                      <a:endParaRPr lang="en-GB" sz="1600" b="1" i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851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predictions based on personal opinions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immediate decisions and offers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predictions based on outside information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Open Sans"/>
                        </a:rPr>
                        <a:t>for intentions or things we are planning (but haven’t organized yet)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FCF3BABE-CDE7-4C22-8481-E60DFBC04C73}"/>
              </a:ext>
            </a:extLst>
          </p:cNvPr>
          <p:cNvSpPr/>
          <p:nvPr/>
        </p:nvSpPr>
        <p:spPr>
          <a:xfrm>
            <a:off x="450601" y="3802764"/>
            <a:ext cx="20786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 think I’ll have more free time.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3C9B9EBE-8D9A-4102-8143-E28329173DFE}"/>
              </a:ext>
            </a:extLst>
          </p:cNvPr>
          <p:cNvSpPr/>
          <p:nvPr/>
        </p:nvSpPr>
        <p:spPr>
          <a:xfrm>
            <a:off x="3003408" y="3800475"/>
            <a:ext cx="20665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I’ll buy your ticket!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97F1C473-3FEA-42D5-B41D-3C1DB2AEDE5E}"/>
              </a:ext>
            </a:extLst>
          </p:cNvPr>
          <p:cNvSpPr/>
          <p:nvPr/>
        </p:nvSpPr>
        <p:spPr>
          <a:xfrm>
            <a:off x="5880245" y="3800476"/>
            <a:ext cx="19467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 think my cousin is going to come over…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2376ECCA-4D1C-46EF-93D6-46970A23CC90}"/>
              </a:ext>
            </a:extLst>
          </p:cNvPr>
          <p:cNvSpPr/>
          <p:nvPr/>
        </p:nvSpPr>
        <p:spPr>
          <a:xfrm>
            <a:off x="8188061" y="3800475"/>
            <a:ext cx="29628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I’m going to watch more live music next year.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id="{82F669AC-0AD5-4137-A054-52BACDCF17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8" y="1213706"/>
            <a:ext cx="1239894" cy="1239894"/>
          </a:xfrm>
          <a:prstGeom prst="rect">
            <a:avLst/>
          </a:prstGeom>
        </p:spPr>
      </p:pic>
      <p:pic>
        <p:nvPicPr>
          <p:cNvPr id="15" name="Picture 8">
            <a:extLst>
              <a:ext uri="{FF2B5EF4-FFF2-40B4-BE49-F238E27FC236}">
                <a16:creationId xmlns:a16="http://schemas.microsoft.com/office/drawing/2014/main" id="{F17A38D5-18EC-4068-9FCA-A6F5D759C9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9426" y="1073590"/>
            <a:ext cx="1239894" cy="1239894"/>
          </a:xfrm>
          <a:prstGeom prst="rect">
            <a:avLst/>
          </a:prstGeom>
        </p:spPr>
      </p:pic>
      <p:sp>
        <p:nvSpPr>
          <p:cNvPr id="16" name="Rounded Rectangular Callout 28">
            <a:extLst>
              <a:ext uri="{FF2B5EF4-FFF2-40B4-BE49-F238E27FC236}">
                <a16:creationId xmlns:a16="http://schemas.microsoft.com/office/drawing/2014/main" id="{BDFCA354-4F90-4707-8AFD-F509163EAAEC}"/>
              </a:ext>
            </a:extLst>
          </p:cNvPr>
          <p:cNvSpPr/>
          <p:nvPr/>
        </p:nvSpPr>
        <p:spPr>
          <a:xfrm>
            <a:off x="1579474" y="1022016"/>
            <a:ext cx="4088726" cy="1429387"/>
          </a:xfrm>
          <a:prstGeom prst="wedgeRoundRectCallout">
            <a:avLst>
              <a:gd name="adj1" fmla="val -52474"/>
              <a:gd name="adj2" fmla="val 18922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meeting Tim at 6.30pm tonight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to go to the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Tin 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Tin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Band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concert. I can’t wait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! It starts at 8pm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but we want to get there early. Do you want to come?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I’ll buy your ticket! </a:t>
            </a:r>
          </a:p>
        </p:txBody>
      </p:sp>
      <p:sp>
        <p:nvSpPr>
          <p:cNvPr id="17" name="Rounded Rectangular Callout 33">
            <a:extLst>
              <a:ext uri="{FF2B5EF4-FFF2-40B4-BE49-F238E27FC236}">
                <a16:creationId xmlns:a16="http://schemas.microsoft.com/office/drawing/2014/main" id="{2C9F6E66-8A04-4834-A27A-3E7CCD623C5C}"/>
              </a:ext>
            </a:extLst>
          </p:cNvPr>
          <p:cNvSpPr/>
          <p:nvPr/>
        </p:nvSpPr>
        <p:spPr>
          <a:xfrm>
            <a:off x="5880245" y="1024213"/>
            <a:ext cx="4543915" cy="1355280"/>
          </a:xfrm>
          <a:prstGeom prst="wedgeRoundRectCallout">
            <a:avLst>
              <a:gd name="adj1" fmla="val 52989"/>
              <a:gd name="adj2" fmla="val 11366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can’t tonight.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think my cousin is going to come over to talk about homework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I’m so jealous! I’ve decided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I’m going to watch more live music next year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think I’ll have more free time. </a:t>
            </a:r>
          </a:p>
        </p:txBody>
      </p:sp>
      <p:graphicFrame>
        <p:nvGraphicFramePr>
          <p:cNvPr id="19" name="Table 50">
            <a:extLst>
              <a:ext uri="{FF2B5EF4-FFF2-40B4-BE49-F238E27FC236}">
                <a16:creationId xmlns:a16="http://schemas.microsoft.com/office/drawing/2014/main" id="{7D2F7867-2F86-4064-A72F-DE4533F05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771586"/>
              </p:ext>
            </p:extLst>
          </p:nvPr>
        </p:nvGraphicFramePr>
        <p:xfrm>
          <a:off x="332061" y="4925504"/>
          <a:ext cx="7081614" cy="133681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5408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40807">
                  <a:extLst>
                    <a:ext uri="{9D8B030D-6E8A-4147-A177-3AD203B41FA5}">
                      <a16:colId xmlns:a16="http://schemas.microsoft.com/office/drawing/2014/main" val="3499143931"/>
                    </a:ext>
                  </a:extLst>
                </a:gridCol>
              </a:tblGrid>
              <a:tr h="247105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continuous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simple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067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organised arrangements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scheduled or timetabled events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6734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21" name="Rounded Rectangular Callout 17">
            <a:extLst>
              <a:ext uri="{FF2B5EF4-FFF2-40B4-BE49-F238E27FC236}">
                <a16:creationId xmlns:a16="http://schemas.microsoft.com/office/drawing/2014/main" id="{5AB9C31F-2EAD-4C94-BD47-D8CB87F1FCCA}"/>
              </a:ext>
            </a:extLst>
          </p:cNvPr>
          <p:cNvSpPr/>
          <p:nvPr/>
        </p:nvSpPr>
        <p:spPr>
          <a:xfrm>
            <a:off x="7827025" y="5018575"/>
            <a:ext cx="2574606" cy="1228583"/>
          </a:xfrm>
          <a:prstGeom prst="wedgeRoundRectCallout">
            <a:avLst>
              <a:gd name="adj1" fmla="val 56931"/>
              <a:gd name="adj2" fmla="val 178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and match the examples in bold to the uses. The first is done for you.</a:t>
            </a: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931" y="4845238"/>
            <a:ext cx="1239894" cy="1239894"/>
          </a:xfrm>
          <a:prstGeom prst="rect">
            <a:avLst/>
          </a:prstGeom>
        </p:spPr>
      </p:pic>
      <p:sp>
        <p:nvSpPr>
          <p:cNvPr id="25" name="Rectángulo 24">
            <a:extLst>
              <a:ext uri="{FF2B5EF4-FFF2-40B4-BE49-F238E27FC236}">
                <a16:creationId xmlns:a16="http://schemas.microsoft.com/office/drawing/2014/main" id="{1D6DC0C0-DDC2-446C-A943-3E9D02840FAD}"/>
              </a:ext>
            </a:extLst>
          </p:cNvPr>
          <p:cNvSpPr/>
          <p:nvPr/>
        </p:nvSpPr>
        <p:spPr>
          <a:xfrm>
            <a:off x="476319" y="5564358"/>
            <a:ext cx="29628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I’m meeting Tim at 6.30pm tonight.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3829E28-AD99-4DE8-AA28-3EF198F2B724}"/>
              </a:ext>
            </a:extLst>
          </p:cNvPr>
          <p:cNvSpPr/>
          <p:nvPr/>
        </p:nvSpPr>
        <p:spPr>
          <a:xfrm>
            <a:off x="4036706" y="5608236"/>
            <a:ext cx="29628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It starts at 8pm.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8" name="Google Shape;65;p15">
            <a:extLst>
              <a:ext uri="{FF2B5EF4-FFF2-40B4-BE49-F238E27FC236}">
                <a16:creationId xmlns:a16="http://schemas.microsoft.com/office/drawing/2014/main" id="{6D91FD6D-DB89-4867-A153-C706B787689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22" grpId="0"/>
      <p:bldP spid="24" grpId="0"/>
      <p:bldP spid="21" grpId="0" animBg="1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285AFA70-F88F-4DD8-B62D-DC33B1DCE9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007722"/>
              </p:ext>
            </p:extLst>
          </p:nvPr>
        </p:nvGraphicFramePr>
        <p:xfrm>
          <a:off x="332061" y="2025795"/>
          <a:ext cx="11172260" cy="196088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588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68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9301">
                  <a:extLst>
                    <a:ext uri="{9D8B030D-6E8A-4147-A177-3AD203B41FA5}">
                      <a16:colId xmlns:a16="http://schemas.microsoft.com/office/drawing/2014/main" val="3499143931"/>
                    </a:ext>
                  </a:extLst>
                </a:gridCol>
                <a:gridCol w="3397551">
                  <a:extLst>
                    <a:ext uri="{9D8B030D-6E8A-4147-A177-3AD203B41FA5}">
                      <a16:colId xmlns:a16="http://schemas.microsoft.com/office/drawing/2014/main" val="3347403571"/>
                    </a:ext>
                  </a:extLst>
                </a:gridCol>
              </a:tblGrid>
              <a:tr h="317098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will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going to</a:t>
                      </a:r>
                      <a:endParaRPr lang="en-GB" sz="1600" b="1" i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27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predictions based on personal opinions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immediate decisions and offers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predictions based on outside information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Open Sans"/>
                        </a:rPr>
                        <a:t>for intentions or things we are planning (but haven’t organized yet)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408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 think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I’ll have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more free time.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I’ll buy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your ticket!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 think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my cousin is going to come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…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Open Sans"/>
                        </a:rPr>
                        <a:t>I’m going to watch </a:t>
                      </a:r>
                      <a:r>
                        <a:rPr lang="en-US" sz="1600" dirty="0">
                          <a:latin typeface="Open Sans"/>
                        </a:rPr>
                        <a:t>more live music next year.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16" name="Rounded Rectangular Callout 28">
            <a:extLst>
              <a:ext uri="{FF2B5EF4-FFF2-40B4-BE49-F238E27FC236}">
                <a16:creationId xmlns:a16="http://schemas.microsoft.com/office/drawing/2014/main" id="{BDFCA354-4F90-4707-8AFD-F509163EAAEC}"/>
              </a:ext>
            </a:extLst>
          </p:cNvPr>
          <p:cNvSpPr/>
          <p:nvPr/>
        </p:nvSpPr>
        <p:spPr>
          <a:xfrm>
            <a:off x="164492" y="994000"/>
            <a:ext cx="5601134" cy="966342"/>
          </a:xfrm>
          <a:prstGeom prst="wedgeRoundRectCallout">
            <a:avLst>
              <a:gd name="adj1" fmla="val -49063"/>
              <a:gd name="adj2" fmla="val -61411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meeting Tim at 6.30pm tonight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to go to the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Tin 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Tin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Band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concert. I can’t wait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! It starts at 8pm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but we want to get there early. Do you want to come?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I’ll buy your ticket! </a:t>
            </a:r>
          </a:p>
        </p:txBody>
      </p:sp>
      <p:sp>
        <p:nvSpPr>
          <p:cNvPr id="17" name="Rounded Rectangular Callout 33">
            <a:extLst>
              <a:ext uri="{FF2B5EF4-FFF2-40B4-BE49-F238E27FC236}">
                <a16:creationId xmlns:a16="http://schemas.microsoft.com/office/drawing/2014/main" id="{2C9F6E66-8A04-4834-A27A-3E7CCD623C5C}"/>
              </a:ext>
            </a:extLst>
          </p:cNvPr>
          <p:cNvSpPr/>
          <p:nvPr/>
        </p:nvSpPr>
        <p:spPr>
          <a:xfrm>
            <a:off x="5803929" y="996196"/>
            <a:ext cx="6317910" cy="1002749"/>
          </a:xfrm>
          <a:prstGeom prst="wedgeRoundRectCallout">
            <a:avLst>
              <a:gd name="adj1" fmla="val 38084"/>
              <a:gd name="adj2" fmla="val -67687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can’t tonight.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think my cousin is going to come over to talk about homework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I’m so jealous! I’ve decided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I’m going to watch more live music next year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think I’ll have more free time. </a:t>
            </a:r>
          </a:p>
        </p:txBody>
      </p:sp>
      <p:graphicFrame>
        <p:nvGraphicFramePr>
          <p:cNvPr id="19" name="Table 50">
            <a:extLst>
              <a:ext uri="{FF2B5EF4-FFF2-40B4-BE49-F238E27FC236}">
                <a16:creationId xmlns:a16="http://schemas.microsoft.com/office/drawing/2014/main" id="{7D2F7867-2F86-4064-A72F-DE4533F05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702497"/>
              </p:ext>
            </p:extLst>
          </p:nvPr>
        </p:nvGraphicFramePr>
        <p:xfrm>
          <a:off x="320366" y="4652641"/>
          <a:ext cx="7081614" cy="133681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5408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40807">
                  <a:extLst>
                    <a:ext uri="{9D8B030D-6E8A-4147-A177-3AD203B41FA5}">
                      <a16:colId xmlns:a16="http://schemas.microsoft.com/office/drawing/2014/main" val="3499143931"/>
                    </a:ext>
                  </a:extLst>
                </a:gridCol>
              </a:tblGrid>
              <a:tr h="247105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continuous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simple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067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organised arrangements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scheduled or timetabled events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673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I’m meeting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Tim at 6.30pm tonight.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 starts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at 8pm.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21" name="Rounded Rectangular Callout 17">
            <a:extLst>
              <a:ext uri="{FF2B5EF4-FFF2-40B4-BE49-F238E27FC236}">
                <a16:creationId xmlns:a16="http://schemas.microsoft.com/office/drawing/2014/main" id="{5AB9C31F-2EAD-4C94-BD47-D8CB87F1FCCA}"/>
              </a:ext>
            </a:extLst>
          </p:cNvPr>
          <p:cNvSpPr/>
          <p:nvPr/>
        </p:nvSpPr>
        <p:spPr>
          <a:xfrm>
            <a:off x="3646983" y="3717069"/>
            <a:ext cx="4058067" cy="829156"/>
          </a:xfrm>
          <a:prstGeom prst="wedgeRoundRectCallout">
            <a:avLst>
              <a:gd name="adj1" fmla="val 54413"/>
              <a:gd name="adj2" fmla="val 1588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is a small difference between predictions with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will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and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going to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Quite often, we can interchange them.</a:t>
            </a: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073" y="3850682"/>
            <a:ext cx="1005866" cy="1005866"/>
          </a:xfrm>
          <a:prstGeom prst="rect">
            <a:avLst/>
          </a:prstGeom>
        </p:spPr>
      </p:pic>
      <p:sp>
        <p:nvSpPr>
          <p:cNvPr id="27" name="Arc 77">
            <a:extLst>
              <a:ext uri="{FF2B5EF4-FFF2-40B4-BE49-F238E27FC236}">
                <a16:creationId xmlns:a16="http://schemas.microsoft.com/office/drawing/2014/main" id="{1070E46A-A854-4192-BA0C-DE5C080BBC82}"/>
              </a:ext>
            </a:extLst>
          </p:cNvPr>
          <p:cNvSpPr/>
          <p:nvPr/>
        </p:nvSpPr>
        <p:spPr>
          <a:xfrm rot="6663945" flipV="1">
            <a:off x="1660725" y="3138278"/>
            <a:ext cx="2089380" cy="2242311"/>
          </a:xfrm>
          <a:prstGeom prst="arc">
            <a:avLst>
              <a:gd name="adj1" fmla="val 7904317"/>
              <a:gd name="adj2" fmla="val 1230914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8" name="Arc 77">
            <a:extLst>
              <a:ext uri="{FF2B5EF4-FFF2-40B4-BE49-F238E27FC236}">
                <a16:creationId xmlns:a16="http://schemas.microsoft.com/office/drawing/2014/main" id="{CFCBE122-515A-4E1A-91D1-804E53134EF3}"/>
              </a:ext>
            </a:extLst>
          </p:cNvPr>
          <p:cNvSpPr/>
          <p:nvPr/>
        </p:nvSpPr>
        <p:spPr>
          <a:xfrm flipH="1">
            <a:off x="5890412" y="2034662"/>
            <a:ext cx="1604430" cy="2234790"/>
          </a:xfrm>
          <a:prstGeom prst="arc">
            <a:avLst>
              <a:gd name="adj1" fmla="val 7904317"/>
              <a:gd name="adj2" fmla="val 985426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Rounded Rectangular Callout 17">
            <a:extLst>
              <a:ext uri="{FF2B5EF4-FFF2-40B4-BE49-F238E27FC236}">
                <a16:creationId xmlns:a16="http://schemas.microsoft.com/office/drawing/2014/main" id="{E9980E28-4B60-44A8-B979-C1145D724E97}"/>
              </a:ext>
            </a:extLst>
          </p:cNvPr>
          <p:cNvSpPr/>
          <p:nvPr/>
        </p:nvSpPr>
        <p:spPr>
          <a:xfrm>
            <a:off x="351532" y="3629727"/>
            <a:ext cx="3124910" cy="958456"/>
          </a:xfrm>
          <a:prstGeom prst="wedgeRoundRectCallout">
            <a:avLst>
              <a:gd name="adj1" fmla="val 57388"/>
              <a:gd name="adj2" fmla="val 3024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Immediate decisions are ones made in that moment, e.g.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I’ll email you later.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This isn’t planned.</a:t>
            </a:r>
          </a:p>
        </p:txBody>
      </p:sp>
      <p:sp>
        <p:nvSpPr>
          <p:cNvPr id="30" name="Arc 77">
            <a:extLst>
              <a:ext uri="{FF2B5EF4-FFF2-40B4-BE49-F238E27FC236}">
                <a16:creationId xmlns:a16="http://schemas.microsoft.com/office/drawing/2014/main" id="{2849AA64-1630-420A-B32D-7DA078D053D1}"/>
              </a:ext>
            </a:extLst>
          </p:cNvPr>
          <p:cNvSpPr/>
          <p:nvPr/>
        </p:nvSpPr>
        <p:spPr>
          <a:xfrm flipH="1">
            <a:off x="1880933" y="1998945"/>
            <a:ext cx="1604430" cy="2234790"/>
          </a:xfrm>
          <a:prstGeom prst="arc">
            <a:avLst>
              <a:gd name="adj1" fmla="val 7252755"/>
              <a:gd name="adj2" fmla="val 985426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Rounded Rectangular Callout 17">
            <a:extLst>
              <a:ext uri="{FF2B5EF4-FFF2-40B4-BE49-F238E27FC236}">
                <a16:creationId xmlns:a16="http://schemas.microsoft.com/office/drawing/2014/main" id="{3FD1B832-ED0B-4B5C-BB74-CF3D6644BC8F}"/>
              </a:ext>
            </a:extLst>
          </p:cNvPr>
          <p:cNvSpPr/>
          <p:nvPr/>
        </p:nvSpPr>
        <p:spPr>
          <a:xfrm>
            <a:off x="4349585" y="5759919"/>
            <a:ext cx="3202532" cy="673163"/>
          </a:xfrm>
          <a:prstGeom prst="wedgeRoundRectCallout">
            <a:avLst>
              <a:gd name="adj1" fmla="val 54413"/>
              <a:gd name="adj2" fmla="val 1588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Arrangements usually have times and dates.</a:t>
            </a:r>
          </a:p>
        </p:txBody>
      </p:sp>
      <p:sp>
        <p:nvSpPr>
          <p:cNvPr id="32" name="Arc 77">
            <a:extLst>
              <a:ext uri="{FF2B5EF4-FFF2-40B4-BE49-F238E27FC236}">
                <a16:creationId xmlns:a16="http://schemas.microsoft.com/office/drawing/2014/main" id="{497B44D8-5DC1-4927-9A06-81E5C165223D}"/>
              </a:ext>
            </a:extLst>
          </p:cNvPr>
          <p:cNvSpPr/>
          <p:nvPr/>
        </p:nvSpPr>
        <p:spPr>
          <a:xfrm rot="6663945" flipV="1">
            <a:off x="2555670" y="5474172"/>
            <a:ext cx="2089380" cy="2242311"/>
          </a:xfrm>
          <a:prstGeom prst="arc">
            <a:avLst>
              <a:gd name="adj1" fmla="val 8642622"/>
              <a:gd name="adj2" fmla="val 1230914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3" name="Rounded Rectangular Callout 17">
            <a:extLst>
              <a:ext uri="{FF2B5EF4-FFF2-40B4-BE49-F238E27FC236}">
                <a16:creationId xmlns:a16="http://schemas.microsoft.com/office/drawing/2014/main" id="{4F33A82E-6F8E-494C-84C2-EAA5B653CF2A}"/>
              </a:ext>
            </a:extLst>
          </p:cNvPr>
          <p:cNvSpPr/>
          <p:nvPr/>
        </p:nvSpPr>
        <p:spPr>
          <a:xfrm>
            <a:off x="7997019" y="3956052"/>
            <a:ext cx="2639899" cy="1336814"/>
          </a:xfrm>
          <a:prstGeom prst="wedgeRoundRectCallout">
            <a:avLst>
              <a:gd name="adj1" fmla="val 58549"/>
              <a:gd name="adj2" fmla="val -2087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connected speech, we often pronounce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going to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as /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gɒnə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/. Listen to how your teacher says it and repeat.</a:t>
            </a:r>
          </a:p>
        </p:txBody>
      </p:sp>
      <p:sp>
        <p:nvSpPr>
          <p:cNvPr id="34" name="Pentagon 2">
            <a:extLst>
              <a:ext uri="{FF2B5EF4-FFF2-40B4-BE49-F238E27FC236}">
                <a16:creationId xmlns:a16="http://schemas.microsoft.com/office/drawing/2014/main" id="{4D23E645-5627-4090-B4A6-7400E1A4782C}"/>
              </a:ext>
            </a:extLst>
          </p:cNvPr>
          <p:cNvSpPr/>
          <p:nvPr/>
        </p:nvSpPr>
        <p:spPr>
          <a:xfrm>
            <a:off x="8976491" y="5398836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with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will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going to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22" name="Google Shape;65;p15">
            <a:extLst>
              <a:ext uri="{FF2B5EF4-FFF2-40B4-BE49-F238E27FC236}">
                <a16:creationId xmlns:a16="http://schemas.microsoft.com/office/drawing/2014/main" id="{8CC0EAF6-C027-40DE-B4A3-EA621500929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022971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</a:p>
        </p:txBody>
      </p:sp>
      <p:sp>
        <p:nvSpPr>
          <p:cNvPr id="21" name="Rounded Rectangular Callout 17">
            <a:extLst>
              <a:ext uri="{FF2B5EF4-FFF2-40B4-BE49-F238E27FC236}">
                <a16:creationId xmlns:a16="http://schemas.microsoft.com/office/drawing/2014/main" id="{5AB9C31F-2EAD-4C94-BD47-D8CB87F1FCCA}"/>
              </a:ext>
            </a:extLst>
          </p:cNvPr>
          <p:cNvSpPr/>
          <p:nvPr/>
        </p:nvSpPr>
        <p:spPr>
          <a:xfrm>
            <a:off x="2304115" y="5484783"/>
            <a:ext cx="2947894" cy="802348"/>
          </a:xfrm>
          <a:prstGeom prst="wedgeRoundRectCallout">
            <a:avLst>
              <a:gd name="adj1" fmla="val -57885"/>
              <a:gd name="adj2" fmla="val -2373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Fill in the examples in the table. Use the verb c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ome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in each example.</a:t>
            </a: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29" y="5358222"/>
            <a:ext cx="1062145" cy="1062145"/>
          </a:xfrm>
          <a:prstGeom prst="rect">
            <a:avLst/>
          </a:prstGeom>
        </p:spPr>
      </p:pic>
      <p:graphicFrame>
        <p:nvGraphicFramePr>
          <p:cNvPr id="27" name="Table 50">
            <a:extLst>
              <a:ext uri="{FF2B5EF4-FFF2-40B4-BE49-F238E27FC236}">
                <a16:creationId xmlns:a16="http://schemas.microsoft.com/office/drawing/2014/main" id="{08305ABF-68ED-49F3-B58F-DB56AEDAFC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2217"/>
              </p:ext>
            </p:extLst>
          </p:nvPr>
        </p:nvGraphicFramePr>
        <p:xfrm>
          <a:off x="310019" y="885411"/>
          <a:ext cx="5142825" cy="435351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714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4275">
                  <a:extLst>
                    <a:ext uri="{9D8B030D-6E8A-4147-A177-3AD203B41FA5}">
                      <a16:colId xmlns:a16="http://schemas.microsoft.com/office/drawing/2014/main" val="3738410415"/>
                    </a:ext>
                  </a:extLst>
                </a:gridCol>
                <a:gridCol w="1714275">
                  <a:extLst>
                    <a:ext uri="{9D8B030D-6E8A-4147-A177-3AD203B41FA5}">
                      <a16:colId xmlns:a16="http://schemas.microsoft.com/office/drawing/2014/main" val="2840304864"/>
                    </a:ext>
                  </a:extLst>
                </a:gridCol>
              </a:tblGrid>
              <a:tr h="346110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will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646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185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</a:t>
                      </a:r>
                    </a:p>
                    <a:p>
                      <a:pPr algn="ctr"/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It/We/They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will (’ll)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14646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345044"/>
                  </a:ext>
                </a:extLst>
              </a:tr>
              <a:tr h="55185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</a:t>
                      </a:r>
                    </a:p>
                    <a:p>
                      <a:pPr algn="ctr"/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It/We/They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370561"/>
                  </a:ext>
                </a:extLst>
              </a:tr>
              <a:tr h="314646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16040"/>
                  </a:ext>
                </a:extLst>
              </a:tr>
              <a:tr h="55185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Will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it/we/they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9183732"/>
                  </a:ext>
                </a:extLst>
              </a:tr>
              <a:tr h="33811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945775"/>
                  </a:ext>
                </a:extLst>
              </a:tr>
              <a:tr h="534897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it/we/they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0027103"/>
                  </a:ext>
                </a:extLst>
              </a:tr>
              <a:tr h="534897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it/we/they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will not (won’t).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052904"/>
                  </a:ext>
                </a:extLst>
              </a:tr>
            </a:tbl>
          </a:graphicData>
        </a:graphic>
      </p:graphicFrame>
      <p:graphicFrame>
        <p:nvGraphicFramePr>
          <p:cNvPr id="28" name="Table 50">
            <a:extLst>
              <a:ext uri="{FF2B5EF4-FFF2-40B4-BE49-F238E27FC236}">
                <a16:creationId xmlns:a16="http://schemas.microsoft.com/office/drawing/2014/main" id="{C1B66871-7F59-45D1-AC44-F1ADE6C21D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129860"/>
              </p:ext>
            </p:extLst>
          </p:nvPr>
        </p:nvGraphicFramePr>
        <p:xfrm>
          <a:off x="5711651" y="872178"/>
          <a:ext cx="6029748" cy="530060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074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7437">
                  <a:extLst>
                    <a:ext uri="{9D8B030D-6E8A-4147-A177-3AD203B41FA5}">
                      <a16:colId xmlns:a16="http://schemas.microsoft.com/office/drawing/2014/main" val="3738410415"/>
                    </a:ext>
                  </a:extLst>
                </a:gridCol>
                <a:gridCol w="389868">
                  <a:extLst>
                    <a:ext uri="{9D8B030D-6E8A-4147-A177-3AD203B41FA5}">
                      <a16:colId xmlns:a16="http://schemas.microsoft.com/office/drawing/2014/main" val="2840304864"/>
                    </a:ext>
                  </a:extLst>
                </a:gridCol>
                <a:gridCol w="559559">
                  <a:extLst>
                    <a:ext uri="{9D8B030D-6E8A-4147-A177-3AD203B41FA5}">
                      <a16:colId xmlns:a16="http://schemas.microsoft.com/office/drawing/2014/main" val="2034747731"/>
                    </a:ext>
                  </a:extLst>
                </a:gridCol>
                <a:gridCol w="846161">
                  <a:extLst>
                    <a:ext uri="{9D8B030D-6E8A-4147-A177-3AD203B41FA5}">
                      <a16:colId xmlns:a16="http://schemas.microsoft.com/office/drawing/2014/main" val="2710031525"/>
                    </a:ext>
                  </a:extLst>
                </a:gridCol>
                <a:gridCol w="272955">
                  <a:extLst>
                    <a:ext uri="{9D8B030D-6E8A-4147-A177-3AD203B41FA5}">
                      <a16:colId xmlns:a16="http://schemas.microsoft.com/office/drawing/2014/main" val="1959634247"/>
                    </a:ext>
                  </a:extLst>
                </a:gridCol>
                <a:gridCol w="946331">
                  <a:extLst>
                    <a:ext uri="{9D8B030D-6E8A-4147-A177-3AD203B41FA5}">
                      <a16:colId xmlns:a16="http://schemas.microsoft.com/office/drawing/2014/main" val="4202733586"/>
                    </a:ext>
                  </a:extLst>
                </a:gridCol>
              </a:tblGrid>
              <a:tr h="334512"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going to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435"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positive and negative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4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am (’m)/am not (’m not)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 to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294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__</a:t>
                      </a:r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</a:t>
                      </a: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___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 to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165890"/>
                  </a:ext>
                </a:extLst>
              </a:tr>
              <a:tr h="3294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are (’re)/are not (aren’t)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5519424"/>
                  </a:ext>
                </a:extLst>
              </a:tr>
              <a:tr h="329435"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16040"/>
                  </a:ext>
                </a:extLst>
              </a:tr>
              <a:tr h="3294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___________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 to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 to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9183732"/>
                  </a:ext>
                </a:extLst>
              </a:tr>
              <a:tr h="3294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265520"/>
                  </a:ext>
                </a:extLst>
              </a:tr>
              <a:tr h="32943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Are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204874"/>
                  </a:ext>
                </a:extLst>
              </a:tr>
              <a:tr h="354003"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6945775"/>
                  </a:ext>
                </a:extLst>
              </a:tr>
              <a:tr h="329435">
                <a:tc rowSpan="3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027103"/>
                  </a:ext>
                </a:extLst>
              </a:tr>
              <a:tr h="3294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065474"/>
                  </a:ext>
                </a:extLst>
              </a:tr>
              <a:tr h="3294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__________________.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759770"/>
                  </a:ext>
                </a:extLst>
              </a:tr>
              <a:tr h="329435">
                <a:tc rowSpan="3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2052904"/>
                  </a:ext>
                </a:extLst>
              </a:tr>
              <a:tr h="3294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 not (isn’t).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6202630"/>
                  </a:ext>
                </a:extLst>
              </a:tr>
              <a:tr h="3294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are not (aren’t).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5663585"/>
                  </a:ext>
                </a:extLst>
              </a:tr>
            </a:tbl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09590D08-96B8-44AE-9CF4-86B910A5BA73}"/>
              </a:ext>
            </a:extLst>
          </p:cNvPr>
          <p:cNvSpPr/>
          <p:nvPr/>
        </p:nvSpPr>
        <p:spPr>
          <a:xfrm>
            <a:off x="4224436" y="1608445"/>
            <a:ext cx="6591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come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4AB9193D-55E0-425A-85B8-4356D3CC1397}"/>
              </a:ext>
            </a:extLst>
          </p:cNvPr>
          <p:cNvSpPr/>
          <p:nvPr/>
        </p:nvSpPr>
        <p:spPr>
          <a:xfrm>
            <a:off x="2128178" y="2477082"/>
            <a:ext cx="14410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will not (won’t)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B541CCCE-5C09-4333-8550-32BE39915A34}"/>
              </a:ext>
            </a:extLst>
          </p:cNvPr>
          <p:cNvSpPr/>
          <p:nvPr/>
        </p:nvSpPr>
        <p:spPr>
          <a:xfrm>
            <a:off x="4329934" y="4238989"/>
            <a:ext cx="4739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will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61227BBA-0EA0-496B-9683-34E9B016E533}"/>
              </a:ext>
            </a:extLst>
          </p:cNvPr>
          <p:cNvSpPr/>
          <p:nvPr/>
        </p:nvSpPr>
        <p:spPr>
          <a:xfrm>
            <a:off x="7318100" y="1857165"/>
            <a:ext cx="21807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is (’s)/is not (isn’t)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94B33907-C8DE-4864-92B2-2A095B16D2D5}"/>
              </a:ext>
            </a:extLst>
          </p:cNvPr>
          <p:cNvSpPr/>
          <p:nvPr/>
        </p:nvSpPr>
        <p:spPr>
          <a:xfrm>
            <a:off x="6209959" y="2815636"/>
            <a:ext cx="4739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Am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E9E44320-214C-4116-BE64-330988733818}"/>
              </a:ext>
            </a:extLst>
          </p:cNvPr>
          <p:cNvSpPr/>
          <p:nvPr/>
        </p:nvSpPr>
        <p:spPr>
          <a:xfrm>
            <a:off x="7579743" y="3494370"/>
            <a:ext cx="12122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we/you/they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F2B913DF-BC44-45C1-93C7-E936AEC5B070}"/>
              </a:ext>
            </a:extLst>
          </p:cNvPr>
          <p:cNvSpPr/>
          <p:nvPr/>
        </p:nvSpPr>
        <p:spPr>
          <a:xfrm>
            <a:off x="9974315" y="4812915"/>
            <a:ext cx="4542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are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4E8C12F1-F4FA-45AC-87B0-0EA566E931F9}"/>
              </a:ext>
            </a:extLst>
          </p:cNvPr>
          <p:cNvSpPr/>
          <p:nvPr/>
        </p:nvSpPr>
        <p:spPr>
          <a:xfrm>
            <a:off x="9479546" y="5173289"/>
            <a:ext cx="1481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am not (’m not)</a:t>
            </a: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8A0A0128-29DD-4B5B-9BC1-E837A102941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08456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5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155566" y="53441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</a:p>
        </p:txBody>
      </p:sp>
      <p:sp>
        <p:nvSpPr>
          <p:cNvPr id="21" name="Rounded Rectangular Callout 17">
            <a:extLst>
              <a:ext uri="{FF2B5EF4-FFF2-40B4-BE49-F238E27FC236}">
                <a16:creationId xmlns:a16="http://schemas.microsoft.com/office/drawing/2014/main" id="{5AB9C31F-2EAD-4C94-BD47-D8CB87F1FCCA}"/>
              </a:ext>
            </a:extLst>
          </p:cNvPr>
          <p:cNvSpPr/>
          <p:nvPr/>
        </p:nvSpPr>
        <p:spPr>
          <a:xfrm>
            <a:off x="1920321" y="5366624"/>
            <a:ext cx="3222506" cy="802348"/>
          </a:xfrm>
          <a:prstGeom prst="wedgeRoundRectCallout">
            <a:avLst>
              <a:gd name="adj1" fmla="val -57885"/>
              <a:gd name="adj2" fmla="val -2373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is the infinitive of the verb (without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to).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83" y="5271996"/>
            <a:ext cx="1107840" cy="1107840"/>
          </a:xfrm>
          <a:prstGeom prst="rect">
            <a:avLst/>
          </a:prstGeom>
        </p:spPr>
      </p:pic>
      <p:graphicFrame>
        <p:nvGraphicFramePr>
          <p:cNvPr id="27" name="Table 50">
            <a:extLst>
              <a:ext uri="{FF2B5EF4-FFF2-40B4-BE49-F238E27FC236}">
                <a16:creationId xmlns:a16="http://schemas.microsoft.com/office/drawing/2014/main" id="{08305ABF-68ED-49F3-B58F-DB56AEDAFC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163858"/>
              </p:ext>
            </p:extLst>
          </p:nvPr>
        </p:nvGraphicFramePr>
        <p:xfrm>
          <a:off x="164904" y="809962"/>
          <a:ext cx="5142825" cy="441029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714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4275">
                  <a:extLst>
                    <a:ext uri="{9D8B030D-6E8A-4147-A177-3AD203B41FA5}">
                      <a16:colId xmlns:a16="http://schemas.microsoft.com/office/drawing/2014/main" val="3738410415"/>
                    </a:ext>
                  </a:extLst>
                </a:gridCol>
                <a:gridCol w="1714275">
                  <a:extLst>
                    <a:ext uri="{9D8B030D-6E8A-4147-A177-3AD203B41FA5}">
                      <a16:colId xmlns:a16="http://schemas.microsoft.com/office/drawing/2014/main" val="2840304864"/>
                    </a:ext>
                  </a:extLst>
                </a:gridCol>
              </a:tblGrid>
              <a:tr h="318877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will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036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666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</a:t>
                      </a:r>
                    </a:p>
                    <a:p>
                      <a:pPr algn="ctr"/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It/We/They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will (’ll)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14036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345044"/>
                  </a:ext>
                </a:extLst>
              </a:tr>
              <a:tr h="59666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</a:t>
                      </a:r>
                    </a:p>
                    <a:p>
                      <a:pPr algn="ctr"/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It/We/They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will not (won’t)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370561"/>
                  </a:ext>
                </a:extLst>
              </a:tr>
              <a:tr h="314036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16040"/>
                  </a:ext>
                </a:extLst>
              </a:tr>
              <a:tr h="55078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Will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it/we/they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9183732"/>
                  </a:ext>
                </a:extLst>
              </a:tr>
              <a:tr h="337456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945775"/>
                  </a:ext>
                </a:extLst>
              </a:tr>
              <a:tr h="533862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it/we/they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will.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0027103"/>
                  </a:ext>
                </a:extLst>
              </a:tr>
              <a:tr h="533862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it/we/they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will not (won’t).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052904"/>
                  </a:ext>
                </a:extLst>
              </a:tr>
            </a:tbl>
          </a:graphicData>
        </a:graphic>
      </p:graphicFrame>
      <p:graphicFrame>
        <p:nvGraphicFramePr>
          <p:cNvPr id="28" name="Table 50">
            <a:extLst>
              <a:ext uri="{FF2B5EF4-FFF2-40B4-BE49-F238E27FC236}">
                <a16:creationId xmlns:a16="http://schemas.microsoft.com/office/drawing/2014/main" id="{C1B66871-7F59-45D1-AC44-F1ADE6C21D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137633"/>
              </p:ext>
            </p:extLst>
          </p:nvPr>
        </p:nvGraphicFramePr>
        <p:xfrm>
          <a:off x="5430693" y="809954"/>
          <a:ext cx="6029748" cy="51667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074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7437">
                  <a:extLst>
                    <a:ext uri="{9D8B030D-6E8A-4147-A177-3AD203B41FA5}">
                      <a16:colId xmlns:a16="http://schemas.microsoft.com/office/drawing/2014/main" val="3738410415"/>
                    </a:ext>
                  </a:extLst>
                </a:gridCol>
                <a:gridCol w="389868">
                  <a:extLst>
                    <a:ext uri="{9D8B030D-6E8A-4147-A177-3AD203B41FA5}">
                      <a16:colId xmlns:a16="http://schemas.microsoft.com/office/drawing/2014/main" val="2840304864"/>
                    </a:ext>
                  </a:extLst>
                </a:gridCol>
                <a:gridCol w="559559">
                  <a:extLst>
                    <a:ext uri="{9D8B030D-6E8A-4147-A177-3AD203B41FA5}">
                      <a16:colId xmlns:a16="http://schemas.microsoft.com/office/drawing/2014/main" val="2034747731"/>
                    </a:ext>
                  </a:extLst>
                </a:gridCol>
                <a:gridCol w="846161">
                  <a:extLst>
                    <a:ext uri="{9D8B030D-6E8A-4147-A177-3AD203B41FA5}">
                      <a16:colId xmlns:a16="http://schemas.microsoft.com/office/drawing/2014/main" val="2710031525"/>
                    </a:ext>
                  </a:extLst>
                </a:gridCol>
                <a:gridCol w="272955">
                  <a:extLst>
                    <a:ext uri="{9D8B030D-6E8A-4147-A177-3AD203B41FA5}">
                      <a16:colId xmlns:a16="http://schemas.microsoft.com/office/drawing/2014/main" val="1959634247"/>
                    </a:ext>
                  </a:extLst>
                </a:gridCol>
                <a:gridCol w="946331">
                  <a:extLst>
                    <a:ext uri="{9D8B030D-6E8A-4147-A177-3AD203B41FA5}">
                      <a16:colId xmlns:a16="http://schemas.microsoft.com/office/drawing/2014/main" val="4202733586"/>
                    </a:ext>
                  </a:extLst>
                </a:gridCol>
              </a:tblGrid>
              <a:tr h="326063"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going to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114"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positive and negative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11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am (’m)/am not (’m not)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 to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2111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is </a:t>
                      </a:r>
                      <a:r>
                        <a:rPr lang="en-US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(’s)/is not (isn’t)</a:t>
                      </a: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 to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165890"/>
                  </a:ext>
                </a:extLst>
              </a:tr>
              <a:tr h="32111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are (’re)/are not (aren’t)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5519424"/>
                  </a:ext>
                </a:extLst>
              </a:tr>
              <a:tr h="321114"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16040"/>
                  </a:ext>
                </a:extLst>
              </a:tr>
              <a:tr h="32111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Am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 to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 to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come?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9183732"/>
                  </a:ext>
                </a:extLst>
              </a:tr>
              <a:tr h="32111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265520"/>
                  </a:ext>
                </a:extLst>
              </a:tr>
              <a:tr h="32111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Are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204874"/>
                  </a:ext>
                </a:extLst>
              </a:tr>
              <a:tr h="345061"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6945775"/>
                  </a:ext>
                </a:extLst>
              </a:tr>
              <a:tr h="321114">
                <a:tc rowSpan="3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027103"/>
                  </a:ext>
                </a:extLst>
              </a:tr>
              <a:tr h="32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065474"/>
                  </a:ext>
                </a:extLst>
              </a:tr>
              <a:tr h="32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759770"/>
                  </a:ext>
                </a:extLst>
              </a:tr>
              <a:tr h="321114">
                <a:tc rowSpan="3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 not (’m not).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2052904"/>
                  </a:ext>
                </a:extLst>
              </a:tr>
              <a:tr h="32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 not (isn’t).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6202630"/>
                  </a:ext>
                </a:extLst>
              </a:tr>
              <a:tr h="32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we/you/they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are not (aren’t).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5663585"/>
                  </a:ext>
                </a:extLst>
              </a:tr>
            </a:tbl>
          </a:graphicData>
        </a:graphic>
      </p:graphicFrame>
      <p:sp>
        <p:nvSpPr>
          <p:cNvPr id="16" name="Arc 77">
            <a:extLst>
              <a:ext uri="{FF2B5EF4-FFF2-40B4-BE49-F238E27FC236}">
                <a16:creationId xmlns:a16="http://schemas.microsoft.com/office/drawing/2014/main" id="{32DD7D97-0B2E-4906-8DD7-11BE8D49AFC5}"/>
              </a:ext>
            </a:extLst>
          </p:cNvPr>
          <p:cNvSpPr/>
          <p:nvPr/>
        </p:nvSpPr>
        <p:spPr>
          <a:xfrm rot="10624655" flipV="1">
            <a:off x="3307494" y="2612038"/>
            <a:ext cx="2207686" cy="3382939"/>
          </a:xfrm>
          <a:prstGeom prst="arc">
            <a:avLst>
              <a:gd name="adj1" fmla="val 6789894"/>
              <a:gd name="adj2" fmla="val 1536451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8" name="Arc 77">
            <a:extLst>
              <a:ext uri="{FF2B5EF4-FFF2-40B4-BE49-F238E27FC236}">
                <a16:creationId xmlns:a16="http://schemas.microsoft.com/office/drawing/2014/main" id="{FA8DCBC3-6909-4ECA-8F83-7109E86E39C9}"/>
              </a:ext>
            </a:extLst>
          </p:cNvPr>
          <p:cNvSpPr/>
          <p:nvPr/>
        </p:nvSpPr>
        <p:spPr>
          <a:xfrm rot="15935770" flipV="1">
            <a:off x="7293774" y="-160679"/>
            <a:ext cx="892437" cy="7012872"/>
          </a:xfrm>
          <a:prstGeom prst="arc">
            <a:avLst>
              <a:gd name="adj1" fmla="val 5895992"/>
              <a:gd name="adj2" fmla="val 1594531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Pentagon 2">
            <a:extLst>
              <a:ext uri="{FF2B5EF4-FFF2-40B4-BE49-F238E27FC236}">
                <a16:creationId xmlns:a16="http://schemas.microsoft.com/office/drawing/2014/main" id="{8B45831C-73D6-471A-BF6B-F469FA4D8258}"/>
              </a:ext>
            </a:extLst>
          </p:cNvPr>
          <p:cNvSpPr/>
          <p:nvPr/>
        </p:nvSpPr>
        <p:spPr>
          <a:xfrm>
            <a:off x="9403701" y="6109239"/>
            <a:ext cx="2143071" cy="622256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12" name="Google Shape;65;p15">
            <a:extLst>
              <a:ext uri="{FF2B5EF4-FFF2-40B4-BE49-F238E27FC236}">
                <a16:creationId xmlns:a16="http://schemas.microsoft.com/office/drawing/2014/main" id="{6A278238-E554-43D5-82F3-FC321DF593C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89626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6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489766" y="1341529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ln>
                <a:solidFill>
                  <a:schemeClr val="tx1"/>
                </a:solidFill>
              </a:ln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4551" y="2306552"/>
            <a:ext cx="1142996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I……………………………….tennis lessons next year. I think I……………………………………good at it!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 </a:t>
            </a:r>
            <a:r>
              <a:rPr lang="en-GB" sz="1600" b="1" dirty="0"/>
              <a:t>A: </a:t>
            </a:r>
            <a:r>
              <a:rPr lang="en-GB" sz="1600" dirty="0"/>
              <a:t>Where is Stella going? </a:t>
            </a:r>
            <a:r>
              <a:rPr lang="en-GB" sz="1600" b="1" dirty="0"/>
              <a:t>B: </a:t>
            </a:r>
            <a:r>
              <a:rPr lang="en-GB" sz="1600" dirty="0"/>
              <a:t>She………………………………..her friend at the shop in ten minutes, so needs to leave.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b="1" dirty="0"/>
              <a:t>A:</a:t>
            </a:r>
            <a:r>
              <a:rPr lang="en-GB" sz="1600" dirty="0"/>
              <a:t> Can we talk later?</a:t>
            </a:r>
            <a:r>
              <a:rPr lang="en-GB" sz="1600" b="1" dirty="0"/>
              <a:t> B: </a:t>
            </a:r>
            <a:r>
              <a:rPr lang="en-GB" sz="1600" dirty="0"/>
              <a:t>The concert……………………….at 9.30pm, so I………………………..you after.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I…………………………………to the theme park tomorrow because I…………………………..it. I’m scared of rides.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My teacher thinks it…………………………………this evening, so the trip might be cancelled.</a:t>
            </a:r>
          </a:p>
          <a:p>
            <a:pPr marL="342900" indent="-342900">
              <a:buAutoNum type="arabicPeriod"/>
            </a:pP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77512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 gaps with one of the verbs in the box in the correct tense. </a:t>
            </a:r>
          </a:p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Justify your answers.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A8ECA6F-A4BA-4606-8DBD-7175D6FE8AB8}"/>
              </a:ext>
            </a:extLst>
          </p:cNvPr>
          <p:cNvSpPr txBox="1"/>
          <p:nvPr/>
        </p:nvSpPr>
        <p:spPr>
          <a:xfrm>
            <a:off x="489766" y="1814935"/>
            <a:ext cx="884829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finish 	 call 	start	 not like 	 be	 rain 	meet	not come</a:t>
            </a:r>
            <a:endParaRPr lang="en-U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68C36CB-9D4E-4961-8DA9-24243983BF41}"/>
              </a:ext>
            </a:extLst>
          </p:cNvPr>
          <p:cNvSpPr/>
          <p:nvPr/>
        </p:nvSpPr>
        <p:spPr>
          <a:xfrm>
            <a:off x="1120442" y="2410545"/>
            <a:ext cx="23308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’m (am) going to start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80C0ED17-FFBB-4D29-BFC1-04A23E276B1A}"/>
              </a:ext>
            </a:extLst>
          </p:cNvPr>
          <p:cNvSpPr/>
          <p:nvPr/>
        </p:nvSpPr>
        <p:spPr>
          <a:xfrm>
            <a:off x="7104314" y="2410545"/>
            <a:ext cx="11764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’ll (will) be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FD8E3104-5703-4879-8736-3FBB9196DF19}"/>
              </a:ext>
            </a:extLst>
          </p:cNvPr>
          <p:cNvSpPr/>
          <p:nvPr/>
        </p:nvSpPr>
        <p:spPr>
          <a:xfrm>
            <a:off x="4304629" y="3140711"/>
            <a:ext cx="16130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’s (is) meeting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CDD6B475-31C1-480A-828B-41DF116573A1}"/>
              </a:ext>
            </a:extLst>
          </p:cNvPr>
          <p:cNvSpPr/>
          <p:nvPr/>
        </p:nvSpPr>
        <p:spPr>
          <a:xfrm>
            <a:off x="4411830" y="3885343"/>
            <a:ext cx="9605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finishes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E8F6A68D-AFFC-4BE8-9A37-ADCF1A8202E3}"/>
              </a:ext>
            </a:extLst>
          </p:cNvPr>
          <p:cNvSpPr/>
          <p:nvPr/>
        </p:nvSpPr>
        <p:spPr>
          <a:xfrm>
            <a:off x="7576447" y="3887465"/>
            <a:ext cx="13280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’ll (will) call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95844F5C-6D8B-4679-99D9-4DA0CA97C550}"/>
              </a:ext>
            </a:extLst>
          </p:cNvPr>
          <p:cNvSpPr/>
          <p:nvPr/>
        </p:nvSpPr>
        <p:spPr>
          <a:xfrm>
            <a:off x="1093146" y="4611984"/>
            <a:ext cx="25017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’m not (am not) coming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D1725F54-C715-4DA3-B7BD-CE7BC331FCF8}"/>
              </a:ext>
            </a:extLst>
          </p:cNvPr>
          <p:cNvSpPr/>
          <p:nvPr/>
        </p:nvSpPr>
        <p:spPr>
          <a:xfrm>
            <a:off x="7116452" y="4602679"/>
            <a:ext cx="20281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won’t (will not) like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4E598544-42AB-4D7B-BE0E-28DE55B2047F}"/>
              </a:ext>
            </a:extLst>
          </p:cNvPr>
          <p:cNvSpPr/>
          <p:nvPr/>
        </p:nvSpPr>
        <p:spPr>
          <a:xfrm>
            <a:off x="2800852" y="5347460"/>
            <a:ext cx="20686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’s (is) going to rain</a:t>
            </a:r>
          </a:p>
        </p:txBody>
      </p:sp>
      <p:sp>
        <p:nvSpPr>
          <p:cNvPr id="18" name="Google Shape;65;p15">
            <a:extLst>
              <a:ext uri="{FF2B5EF4-FFF2-40B4-BE49-F238E27FC236}">
                <a16:creationId xmlns:a16="http://schemas.microsoft.com/office/drawing/2014/main" id="{22D89623-72E0-48E6-9DE3-EC86D886BF6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4032</TotalTime>
  <Words>1238</Words>
  <Application>Microsoft Office PowerPoint</Application>
  <PresentationFormat>Widescreen</PresentationFormat>
  <Paragraphs>224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B1 future tenses</vt:lpstr>
      <vt:lpstr>There are a number of different ways to talk about the future in English.</vt:lpstr>
      <vt:lpstr>Function: When do we use them?</vt:lpstr>
      <vt:lpstr>Function: When do we use them?</vt:lpstr>
      <vt:lpstr>Form: How do we make sentences?</vt:lpstr>
      <vt:lpstr>Form: How do we make sentences?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121</cp:revision>
  <dcterms:modified xsi:type="dcterms:W3CDTF">2019-12-05T10:19:33Z</dcterms:modified>
</cp:coreProperties>
</file>